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4" r:id="rId6"/>
    <p:sldId id="260" r:id="rId7"/>
    <p:sldId id="262" r:id="rId8"/>
    <p:sldId id="267" r:id="rId9"/>
    <p:sldId id="265" r:id="rId10"/>
    <p:sldId id="268" r:id="rId11"/>
    <p:sldId id="266" r:id="rId12"/>
    <p:sldId id="269" r:id="rId13"/>
    <p:sldId id="272" r:id="rId14"/>
    <p:sldId id="273" r:id="rId15"/>
    <p:sldId id="274" r:id="rId16"/>
    <p:sldId id="270" r:id="rId17"/>
    <p:sldId id="275" r:id="rId18"/>
    <p:sldId id="271" r:id="rId19"/>
    <p:sldId id="276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432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16.82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23.69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17.9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18.65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19.18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19.73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20.36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20.88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21.72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3-26T03:43:22.46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8494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942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531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812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299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590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54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472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524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Cost</a:t>
            </a:r>
            <a:r>
              <a:rPr lang="ko-KR" altLang="en-US" dirty="0"/>
              <a:t> </a:t>
            </a:r>
            <a:r>
              <a:rPr lang="en-US" altLang="ko-KR" dirty="0"/>
              <a:t>function</a:t>
            </a:r>
            <a:r>
              <a:rPr lang="ko-KR" altLang="en-US" dirty="0"/>
              <a:t>과 </a:t>
            </a:r>
            <a:r>
              <a:rPr lang="ko-KR" altLang="en-US" dirty="0" err="1"/>
              <a:t>경사하강법</a:t>
            </a:r>
            <a:r>
              <a:rPr lang="en-US" altLang="ko-KR" dirty="0"/>
              <a:t>(</a:t>
            </a:r>
            <a:r>
              <a:rPr lang="ko-KR" altLang="en-US" dirty="0"/>
              <a:t>다음주 배울 내용</a:t>
            </a:r>
            <a:r>
              <a:rPr lang="en-US" altLang="ko-KR" dirty="0"/>
              <a:t>) </a:t>
            </a:r>
            <a:r>
              <a:rPr lang="ko-KR" altLang="en-US" dirty="0"/>
              <a:t>언급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9035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961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151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022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577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7316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customXml" Target="../ink/ink7.xml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10.xml"/><Relationship Id="rId16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11" Type="http://schemas.openxmlformats.org/officeDocument/2006/relationships/customXml" Target="../ink/ink5.xml"/><Relationship Id="rId5" Type="http://schemas.openxmlformats.org/officeDocument/2006/relationships/image" Target="../media/image10.png"/><Relationship Id="rId15" Type="http://schemas.openxmlformats.org/officeDocument/2006/relationships/customXml" Target="../ink/ink9.xml"/><Relationship Id="rId10" Type="http://schemas.openxmlformats.org/officeDocument/2006/relationships/customXml" Target="../ink/ink4.xml"/><Relationship Id="rId4" Type="http://schemas.openxmlformats.org/officeDocument/2006/relationships/image" Target="../media/image9.png"/><Relationship Id="rId9" Type="http://schemas.openxmlformats.org/officeDocument/2006/relationships/customXml" Target="../ink/ink3.xml"/><Relationship Id="rId1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Andrew ML </a:t>
            </a:r>
            <a:r>
              <a:rPr lang="ko" sz="2500" b="1" dirty="0">
                <a:solidFill>
                  <a:srgbClr val="19264B"/>
                </a:solidFill>
              </a:rPr>
              <a:t>스터디팀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김명빈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 err="1">
                <a:solidFill>
                  <a:srgbClr val="19264B"/>
                </a:solidFill>
              </a:rPr>
              <a:t>임태인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Unsupervised Learning - Clustering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6DB29E-E23A-CA25-10F0-0852BFE133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3" b="40258"/>
          <a:stretch/>
        </p:blipFill>
        <p:spPr>
          <a:xfrm>
            <a:off x="1408963" y="762542"/>
            <a:ext cx="3343153" cy="41569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EF77A95-8DDB-6AF3-387C-77A93F5D5F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84" b="5966"/>
          <a:stretch/>
        </p:blipFill>
        <p:spPr>
          <a:xfrm>
            <a:off x="5905214" y="291110"/>
            <a:ext cx="2532542" cy="462842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AB2C6CB6-7BF0-9EB9-EDBD-E7D9F1B9D188}"/>
                  </a:ext>
                </a:extLst>
              </p14:cNvPr>
              <p14:cNvContentPartPr/>
              <p14:nvPr/>
            </p14:nvContentPartPr>
            <p14:xfrm>
              <a:off x="6534585" y="4817482"/>
              <a:ext cx="360" cy="360"/>
            </p14:xfrm>
          </p:contentPart>
        </mc:Choice>
        <mc:Fallback xmlns=""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AB2C6CB6-7BF0-9EB9-EDBD-E7D9F1B9D1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8058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46B16208-01A0-83F3-C806-3A5331B167B0}"/>
                  </a:ext>
                </a:extLst>
              </p14:cNvPr>
              <p14:cNvContentPartPr/>
              <p14:nvPr/>
            </p14:nvContentPartPr>
            <p14:xfrm>
              <a:off x="6601185" y="4817482"/>
              <a:ext cx="360" cy="36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46B16208-01A0-83F3-C806-3A5331B167B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754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06AFD0AA-2B11-7506-B213-2273A0694F9E}"/>
                  </a:ext>
                </a:extLst>
              </p14:cNvPr>
              <p14:cNvContentPartPr/>
              <p14:nvPr/>
            </p14:nvContentPartPr>
            <p14:xfrm>
              <a:off x="6675705" y="4817482"/>
              <a:ext cx="360" cy="360"/>
            </p14:xfrm>
          </p:contentPart>
        </mc:Choice>
        <mc:Fallback xmlns=""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06AFD0AA-2B11-7506-B213-2273A0694F9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2206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8ABC53CA-991D-FE16-43E9-5853CE5ABA5E}"/>
                  </a:ext>
                </a:extLst>
              </p14:cNvPr>
              <p14:cNvContentPartPr/>
              <p14:nvPr/>
            </p14:nvContentPartPr>
            <p14:xfrm>
              <a:off x="6735105" y="4817482"/>
              <a:ext cx="360" cy="36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8ABC53CA-991D-FE16-43E9-5853CE5ABA5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8110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FF9389C6-24EC-B8E9-5583-285B88861F08}"/>
                  </a:ext>
                </a:extLst>
              </p14:cNvPr>
              <p14:cNvContentPartPr/>
              <p14:nvPr/>
            </p14:nvContentPartPr>
            <p14:xfrm>
              <a:off x="6786945" y="4817482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FF9389C6-24EC-B8E9-5583-285B88861F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3330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B99CAF4F-1520-DECD-7196-C4CB5D902E89}"/>
                  </a:ext>
                </a:extLst>
              </p14:cNvPr>
              <p14:cNvContentPartPr/>
              <p14:nvPr/>
            </p14:nvContentPartPr>
            <p14:xfrm>
              <a:off x="6854265" y="4817482"/>
              <a:ext cx="360" cy="36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B99CAF4F-1520-DECD-7196-C4CB5D902E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00265" y="470948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2E335427-FE87-79CD-2AE1-3A378F3ADD36}"/>
                  </a:ext>
                </a:extLst>
              </p14:cNvPr>
              <p14:cNvContentPartPr/>
              <p14:nvPr/>
            </p14:nvContentPartPr>
            <p14:xfrm>
              <a:off x="6943545" y="4809562"/>
              <a:ext cx="360" cy="360"/>
            </p14:xfrm>
          </p:contentPart>
        </mc:Choice>
        <mc:Fallback xmlns=""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2E335427-FE87-79CD-2AE1-3A378F3ADD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89545" y="470192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잉크 16">
                <a:extLst>
                  <a:ext uri="{FF2B5EF4-FFF2-40B4-BE49-F238E27FC236}">
                    <a16:creationId xmlns:a16="http://schemas.microsoft.com/office/drawing/2014/main" id="{F8DB872F-52C3-4110-A526-1F53FA900236}"/>
                  </a:ext>
                </a:extLst>
              </p14:cNvPr>
              <p14:cNvContentPartPr/>
              <p14:nvPr/>
            </p14:nvContentPartPr>
            <p14:xfrm>
              <a:off x="7047225" y="4809562"/>
              <a:ext cx="360" cy="360"/>
            </p14:xfrm>
          </p:contentPart>
        </mc:Choice>
        <mc:Fallback xmlns="">
          <p:pic>
            <p:nvPicPr>
              <p:cNvPr id="17" name="잉크 16">
                <a:extLst>
                  <a:ext uri="{FF2B5EF4-FFF2-40B4-BE49-F238E27FC236}">
                    <a16:creationId xmlns:a16="http://schemas.microsoft.com/office/drawing/2014/main" id="{F8DB872F-52C3-4110-A526-1F53FA9002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93585" y="470192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2F366255-6C30-3470-CB6E-291116E42706}"/>
                  </a:ext>
                </a:extLst>
              </p14:cNvPr>
              <p14:cNvContentPartPr/>
              <p14:nvPr/>
            </p14:nvContentPartPr>
            <p14:xfrm>
              <a:off x="7151625" y="4809562"/>
              <a:ext cx="360" cy="360"/>
            </p14:xfrm>
          </p:contentPart>
        </mc:Choice>
        <mc:Fallback xmlns=""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2F366255-6C30-3470-CB6E-291116E4270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97985" y="470192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잉크 18">
                <a:extLst>
                  <a:ext uri="{FF2B5EF4-FFF2-40B4-BE49-F238E27FC236}">
                    <a16:creationId xmlns:a16="http://schemas.microsoft.com/office/drawing/2014/main" id="{B02CDBED-1F89-8C39-31DC-EFFB30F54DB8}"/>
                  </a:ext>
                </a:extLst>
              </p14:cNvPr>
              <p14:cNvContentPartPr/>
              <p14:nvPr/>
            </p14:nvContentPartPr>
            <p14:xfrm>
              <a:off x="7232985" y="4809562"/>
              <a:ext cx="360" cy="360"/>
            </p14:xfrm>
          </p:contentPart>
        </mc:Choice>
        <mc:Fallback xmlns="">
          <p:pic>
            <p:nvPicPr>
              <p:cNvPr id="19" name="잉크 18">
                <a:extLst>
                  <a:ext uri="{FF2B5EF4-FFF2-40B4-BE49-F238E27FC236}">
                    <a16:creationId xmlns:a16="http://schemas.microsoft.com/office/drawing/2014/main" id="{B02CDBED-1F89-8C39-31DC-EFFB30F54DB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9345" y="4701922"/>
                <a:ext cx="108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0131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Unsupervised Learning - Clustering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28C132-38E8-6F85-754D-056D17328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912162"/>
            <a:ext cx="4035381" cy="4156995"/>
          </a:xfrm>
          <a:prstGeom prst="rect">
            <a:avLst/>
          </a:prstGeom>
        </p:spPr>
      </p:pic>
      <p:pic>
        <p:nvPicPr>
          <p:cNvPr id="1026" name="Picture 2" descr="Clustering in Machine Learning - Javatpoint">
            <a:extLst>
              <a:ext uri="{FF2B5EF4-FFF2-40B4-BE49-F238E27FC236}">
                <a16:creationId xmlns:a16="http://schemas.microsoft.com/office/drawing/2014/main" id="{ED30CC11-58ED-8909-1F39-2BEA35949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984" y="1665249"/>
            <a:ext cx="3453141" cy="229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35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Linear regression model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6033838-6775-750A-B1F2-206721D31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161" y="1215396"/>
            <a:ext cx="6630325" cy="3419952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679CABB1-7042-B7DC-7794-C9CA1D77D2E1}"/>
              </a:ext>
            </a:extLst>
          </p:cNvPr>
          <p:cNvGrpSpPr/>
          <p:nvPr/>
        </p:nvGrpSpPr>
        <p:grpSpPr>
          <a:xfrm>
            <a:off x="3714750" y="3928104"/>
            <a:ext cx="1743075" cy="914706"/>
            <a:chOff x="3714750" y="3928104"/>
            <a:chExt cx="1743075" cy="91470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F5EEFFA-B22B-AD83-343C-50F64801EC63}"/>
                </a:ext>
              </a:extLst>
            </p:cNvPr>
            <p:cNvSpPr txBox="1"/>
            <p:nvPr/>
          </p:nvSpPr>
          <p:spPr>
            <a:xfrm>
              <a:off x="3714750" y="4442700"/>
              <a:ext cx="921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rgbClr val="FFC000"/>
                  </a:solidFill>
                </a:rPr>
                <a:t>1024</a:t>
              </a:r>
              <a:endParaRPr lang="ko-KR" altLang="en-US" sz="2000" b="1" dirty="0">
                <a:solidFill>
                  <a:srgbClr val="FFC000"/>
                </a:solidFill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F0CE6E22-0C8B-942F-5562-793348AD7714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flipV="1">
              <a:off x="4175522" y="3928104"/>
              <a:ext cx="1282303" cy="514596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BDDB16E-ABCA-D6D6-A98E-4F0304DB486D}"/>
              </a:ext>
            </a:extLst>
          </p:cNvPr>
          <p:cNvCxnSpPr/>
          <p:nvPr/>
        </p:nvCxnSpPr>
        <p:spPr>
          <a:xfrm flipV="1">
            <a:off x="3228975" y="1950244"/>
            <a:ext cx="4429125" cy="17216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08FFEE36-9940-CB7B-41F1-4B0C1A7FD714}"/>
              </a:ext>
            </a:extLst>
          </p:cNvPr>
          <p:cNvCxnSpPr/>
          <p:nvPr/>
        </p:nvCxnSpPr>
        <p:spPr>
          <a:xfrm rot="10800000">
            <a:off x="3343275" y="2811066"/>
            <a:ext cx="2114550" cy="1035844"/>
          </a:xfrm>
          <a:prstGeom prst="bentConnector3">
            <a:avLst>
              <a:gd name="adj1" fmla="val -338"/>
            </a:avLst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FB1CCB-E50F-10D4-BF8E-878B5ACE5CC1}"/>
              </a:ext>
            </a:extLst>
          </p:cNvPr>
          <p:cNvSpPr txBox="1"/>
          <p:nvPr/>
        </p:nvSpPr>
        <p:spPr>
          <a:xfrm>
            <a:off x="2492429" y="2603604"/>
            <a:ext cx="921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</a:rPr>
              <a:t>250</a:t>
            </a:r>
            <a:endParaRPr lang="ko-KR" altLang="en-US" sz="2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Linear regression model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6033838-6775-750A-B1F2-206721D31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161" y="1215396"/>
            <a:ext cx="6630325" cy="3419952"/>
          </a:xfrm>
          <a:prstGeom prst="rect">
            <a:avLst/>
          </a:prstGeom>
        </p:spPr>
      </p:pic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4FC093D-B63C-AFD7-1425-09F62EAABFDA}"/>
              </a:ext>
            </a:extLst>
          </p:cNvPr>
          <p:cNvCxnSpPr/>
          <p:nvPr/>
        </p:nvCxnSpPr>
        <p:spPr>
          <a:xfrm flipV="1">
            <a:off x="3228975" y="1950244"/>
            <a:ext cx="4429125" cy="17216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419F64D8-7F3D-9C91-B821-375A14BA0CD4}"/>
              </a:ext>
            </a:extLst>
          </p:cNvPr>
          <p:cNvSpPr/>
          <p:nvPr/>
        </p:nvSpPr>
        <p:spPr>
          <a:xfrm>
            <a:off x="3464719" y="1700213"/>
            <a:ext cx="3929062" cy="2128837"/>
          </a:xfrm>
          <a:custGeom>
            <a:avLst/>
            <a:gdLst>
              <a:gd name="connsiteX0" fmla="*/ 0 w 3929062"/>
              <a:gd name="connsiteY0" fmla="*/ 2128837 h 2128837"/>
              <a:gd name="connsiteX1" fmla="*/ 171450 w 3929062"/>
              <a:gd name="connsiteY1" fmla="*/ 1978818 h 2128837"/>
              <a:gd name="connsiteX2" fmla="*/ 421481 w 3929062"/>
              <a:gd name="connsiteY2" fmla="*/ 1793081 h 2128837"/>
              <a:gd name="connsiteX3" fmla="*/ 564356 w 3929062"/>
              <a:gd name="connsiteY3" fmla="*/ 1700212 h 2128837"/>
              <a:gd name="connsiteX4" fmla="*/ 664369 w 3929062"/>
              <a:gd name="connsiteY4" fmla="*/ 1635918 h 2128837"/>
              <a:gd name="connsiteX5" fmla="*/ 850106 w 3929062"/>
              <a:gd name="connsiteY5" fmla="*/ 1485900 h 2128837"/>
              <a:gd name="connsiteX6" fmla="*/ 892969 w 3929062"/>
              <a:gd name="connsiteY6" fmla="*/ 1450181 h 2128837"/>
              <a:gd name="connsiteX7" fmla="*/ 928687 w 3929062"/>
              <a:gd name="connsiteY7" fmla="*/ 1414462 h 2128837"/>
              <a:gd name="connsiteX8" fmla="*/ 1071562 w 3929062"/>
              <a:gd name="connsiteY8" fmla="*/ 1335881 h 2128837"/>
              <a:gd name="connsiteX9" fmla="*/ 1264444 w 3929062"/>
              <a:gd name="connsiteY9" fmla="*/ 1257300 h 2128837"/>
              <a:gd name="connsiteX10" fmla="*/ 1443037 w 3929062"/>
              <a:gd name="connsiteY10" fmla="*/ 1235868 h 2128837"/>
              <a:gd name="connsiteX11" fmla="*/ 1793081 w 3929062"/>
              <a:gd name="connsiteY11" fmla="*/ 1300162 h 2128837"/>
              <a:gd name="connsiteX12" fmla="*/ 1985962 w 3929062"/>
              <a:gd name="connsiteY12" fmla="*/ 1314450 h 2128837"/>
              <a:gd name="connsiteX13" fmla="*/ 2286000 w 3929062"/>
              <a:gd name="connsiteY13" fmla="*/ 1307306 h 2128837"/>
              <a:gd name="connsiteX14" fmla="*/ 2436019 w 3929062"/>
              <a:gd name="connsiteY14" fmla="*/ 1214437 h 2128837"/>
              <a:gd name="connsiteX15" fmla="*/ 2521744 w 3929062"/>
              <a:gd name="connsiteY15" fmla="*/ 1164431 h 2128837"/>
              <a:gd name="connsiteX16" fmla="*/ 2600325 w 3929062"/>
              <a:gd name="connsiteY16" fmla="*/ 1114425 h 2128837"/>
              <a:gd name="connsiteX17" fmla="*/ 2964656 w 3929062"/>
              <a:gd name="connsiteY17" fmla="*/ 707231 h 2128837"/>
              <a:gd name="connsiteX18" fmla="*/ 3071812 w 3929062"/>
              <a:gd name="connsiteY18" fmla="*/ 578643 h 2128837"/>
              <a:gd name="connsiteX19" fmla="*/ 3171825 w 3929062"/>
              <a:gd name="connsiteY19" fmla="*/ 450056 h 2128837"/>
              <a:gd name="connsiteX20" fmla="*/ 3328987 w 3929062"/>
              <a:gd name="connsiteY20" fmla="*/ 250031 h 2128837"/>
              <a:gd name="connsiteX21" fmla="*/ 3378994 w 3929062"/>
              <a:gd name="connsiteY21" fmla="*/ 185737 h 2128837"/>
              <a:gd name="connsiteX22" fmla="*/ 3429000 w 3929062"/>
              <a:gd name="connsiteY22" fmla="*/ 150018 h 2128837"/>
              <a:gd name="connsiteX23" fmla="*/ 3486150 w 3929062"/>
              <a:gd name="connsiteY23" fmla="*/ 92868 h 2128837"/>
              <a:gd name="connsiteX24" fmla="*/ 3550444 w 3929062"/>
              <a:gd name="connsiteY24" fmla="*/ 64293 h 2128837"/>
              <a:gd name="connsiteX25" fmla="*/ 3593306 w 3929062"/>
              <a:gd name="connsiteY25" fmla="*/ 42862 h 2128837"/>
              <a:gd name="connsiteX26" fmla="*/ 3664744 w 3929062"/>
              <a:gd name="connsiteY26" fmla="*/ 35718 h 2128837"/>
              <a:gd name="connsiteX27" fmla="*/ 3721894 w 3929062"/>
              <a:gd name="connsiteY27" fmla="*/ 28575 h 2128837"/>
              <a:gd name="connsiteX28" fmla="*/ 3850481 w 3929062"/>
              <a:gd name="connsiteY28" fmla="*/ 7143 h 2128837"/>
              <a:gd name="connsiteX29" fmla="*/ 3929062 w 3929062"/>
              <a:gd name="connsiteY29" fmla="*/ 0 h 212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29062" h="2128837">
                <a:moveTo>
                  <a:pt x="0" y="2128837"/>
                </a:moveTo>
                <a:cubicBezTo>
                  <a:pt x="324751" y="1904009"/>
                  <a:pt x="-138495" y="2234859"/>
                  <a:pt x="171450" y="1978818"/>
                </a:cubicBezTo>
                <a:cubicBezTo>
                  <a:pt x="251494" y="1912695"/>
                  <a:pt x="330335" y="1842798"/>
                  <a:pt x="421481" y="1793081"/>
                </a:cubicBezTo>
                <a:cubicBezTo>
                  <a:pt x="576684" y="1708423"/>
                  <a:pt x="428476" y="1794737"/>
                  <a:pt x="564356" y="1700212"/>
                </a:cubicBezTo>
                <a:cubicBezTo>
                  <a:pt x="596890" y="1677580"/>
                  <a:pt x="632663" y="1659697"/>
                  <a:pt x="664369" y="1635918"/>
                </a:cubicBezTo>
                <a:cubicBezTo>
                  <a:pt x="728037" y="1588167"/>
                  <a:pt x="788339" y="1536085"/>
                  <a:pt x="850106" y="1485900"/>
                </a:cubicBezTo>
                <a:cubicBezTo>
                  <a:pt x="864540" y="1474172"/>
                  <a:pt x="879818" y="1463332"/>
                  <a:pt x="892969" y="1450181"/>
                </a:cubicBezTo>
                <a:cubicBezTo>
                  <a:pt x="904875" y="1438275"/>
                  <a:pt x="915109" y="1424419"/>
                  <a:pt x="928687" y="1414462"/>
                </a:cubicBezTo>
                <a:cubicBezTo>
                  <a:pt x="958627" y="1392506"/>
                  <a:pt x="1036957" y="1350845"/>
                  <a:pt x="1071562" y="1335881"/>
                </a:cubicBezTo>
                <a:cubicBezTo>
                  <a:pt x="1135284" y="1308325"/>
                  <a:pt x="1195826" y="1267857"/>
                  <a:pt x="1264444" y="1257300"/>
                </a:cubicBezTo>
                <a:cubicBezTo>
                  <a:pt x="1385653" y="1238652"/>
                  <a:pt x="1326100" y="1245613"/>
                  <a:pt x="1443037" y="1235868"/>
                </a:cubicBezTo>
                <a:cubicBezTo>
                  <a:pt x="1904593" y="1253621"/>
                  <a:pt x="1366347" y="1214814"/>
                  <a:pt x="1793081" y="1300162"/>
                </a:cubicBezTo>
                <a:cubicBezTo>
                  <a:pt x="1856299" y="1312806"/>
                  <a:pt x="1985962" y="1314450"/>
                  <a:pt x="1985962" y="1314450"/>
                </a:cubicBezTo>
                <a:cubicBezTo>
                  <a:pt x="2085975" y="1312069"/>
                  <a:pt x="2188341" y="1329008"/>
                  <a:pt x="2286000" y="1307306"/>
                </a:cubicBezTo>
                <a:cubicBezTo>
                  <a:pt x="2343412" y="1294548"/>
                  <a:pt x="2385723" y="1244920"/>
                  <a:pt x="2436019" y="1214437"/>
                </a:cubicBezTo>
                <a:cubicBezTo>
                  <a:pt x="2464310" y="1197291"/>
                  <a:pt x="2493486" y="1181631"/>
                  <a:pt x="2521744" y="1164431"/>
                </a:cubicBezTo>
                <a:cubicBezTo>
                  <a:pt x="2548265" y="1148288"/>
                  <a:pt x="2577928" y="1135926"/>
                  <a:pt x="2600325" y="1114425"/>
                </a:cubicBezTo>
                <a:cubicBezTo>
                  <a:pt x="2868514" y="856964"/>
                  <a:pt x="2706722" y="1028077"/>
                  <a:pt x="2964656" y="707231"/>
                </a:cubicBezTo>
                <a:cubicBezTo>
                  <a:pt x="2999614" y="663746"/>
                  <a:pt x="3036810" y="622093"/>
                  <a:pt x="3071812" y="578643"/>
                </a:cubicBezTo>
                <a:cubicBezTo>
                  <a:pt x="3105877" y="536356"/>
                  <a:pt x="3138056" y="492579"/>
                  <a:pt x="3171825" y="450056"/>
                </a:cubicBezTo>
                <a:cubicBezTo>
                  <a:pt x="3399387" y="163498"/>
                  <a:pt x="3153625" y="480194"/>
                  <a:pt x="3328987" y="250031"/>
                </a:cubicBezTo>
                <a:cubicBezTo>
                  <a:pt x="3345441" y="228435"/>
                  <a:pt x="3356901" y="201518"/>
                  <a:pt x="3378994" y="185737"/>
                </a:cubicBezTo>
                <a:cubicBezTo>
                  <a:pt x="3395663" y="173831"/>
                  <a:pt x="3413520" y="163434"/>
                  <a:pt x="3429000" y="150018"/>
                </a:cubicBezTo>
                <a:cubicBezTo>
                  <a:pt x="3449359" y="132374"/>
                  <a:pt x="3462053" y="104916"/>
                  <a:pt x="3486150" y="92868"/>
                </a:cubicBezTo>
                <a:cubicBezTo>
                  <a:pt x="3690954" y="-9534"/>
                  <a:pt x="3440689" y="113073"/>
                  <a:pt x="3550444" y="64293"/>
                </a:cubicBezTo>
                <a:cubicBezTo>
                  <a:pt x="3565041" y="57805"/>
                  <a:pt x="3577809" y="46736"/>
                  <a:pt x="3593306" y="42862"/>
                </a:cubicBezTo>
                <a:cubicBezTo>
                  <a:pt x="3616523" y="37058"/>
                  <a:pt x="3640959" y="38361"/>
                  <a:pt x="3664744" y="35718"/>
                </a:cubicBezTo>
                <a:cubicBezTo>
                  <a:pt x="3683825" y="33598"/>
                  <a:pt x="3702919" y="31494"/>
                  <a:pt x="3721894" y="28575"/>
                </a:cubicBezTo>
                <a:cubicBezTo>
                  <a:pt x="3764842" y="21968"/>
                  <a:pt x="3807464" y="13288"/>
                  <a:pt x="3850481" y="7143"/>
                </a:cubicBezTo>
                <a:cubicBezTo>
                  <a:pt x="3902140" y="-237"/>
                  <a:pt x="3900191" y="0"/>
                  <a:pt x="392906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85144092-B565-EDAF-8521-09818ECF6192}"/>
              </a:ext>
            </a:extLst>
          </p:cNvPr>
          <p:cNvSpPr/>
          <p:nvPr/>
        </p:nvSpPr>
        <p:spPr>
          <a:xfrm>
            <a:off x="4014788" y="2000250"/>
            <a:ext cx="3193256" cy="1878806"/>
          </a:xfrm>
          <a:custGeom>
            <a:avLst/>
            <a:gdLst>
              <a:gd name="connsiteX0" fmla="*/ 0 w 3193256"/>
              <a:gd name="connsiteY0" fmla="*/ 1878806 h 1878806"/>
              <a:gd name="connsiteX1" fmla="*/ 35718 w 3193256"/>
              <a:gd name="connsiteY1" fmla="*/ 1871663 h 1878806"/>
              <a:gd name="connsiteX2" fmla="*/ 164306 w 3193256"/>
              <a:gd name="connsiteY2" fmla="*/ 1750219 h 1878806"/>
              <a:gd name="connsiteX3" fmla="*/ 200025 w 3193256"/>
              <a:gd name="connsiteY3" fmla="*/ 1700213 h 1878806"/>
              <a:gd name="connsiteX4" fmla="*/ 228600 w 3193256"/>
              <a:gd name="connsiteY4" fmla="*/ 1671638 h 1878806"/>
              <a:gd name="connsiteX5" fmla="*/ 264318 w 3193256"/>
              <a:gd name="connsiteY5" fmla="*/ 1614488 h 1878806"/>
              <a:gd name="connsiteX6" fmla="*/ 357187 w 3193256"/>
              <a:gd name="connsiteY6" fmla="*/ 1500188 h 1878806"/>
              <a:gd name="connsiteX7" fmla="*/ 657225 w 3193256"/>
              <a:gd name="connsiteY7" fmla="*/ 1264444 h 1878806"/>
              <a:gd name="connsiteX8" fmla="*/ 735806 w 3193256"/>
              <a:gd name="connsiteY8" fmla="*/ 1214438 h 1878806"/>
              <a:gd name="connsiteX9" fmla="*/ 842962 w 3193256"/>
              <a:gd name="connsiteY9" fmla="*/ 1150144 h 1878806"/>
              <a:gd name="connsiteX10" fmla="*/ 900112 w 3193256"/>
              <a:gd name="connsiteY10" fmla="*/ 1107281 h 1878806"/>
              <a:gd name="connsiteX11" fmla="*/ 957262 w 3193256"/>
              <a:gd name="connsiteY11" fmla="*/ 1078706 h 1878806"/>
              <a:gd name="connsiteX12" fmla="*/ 1050131 w 3193256"/>
              <a:gd name="connsiteY12" fmla="*/ 1021556 h 1878806"/>
              <a:gd name="connsiteX13" fmla="*/ 1143000 w 3193256"/>
              <a:gd name="connsiteY13" fmla="*/ 957263 h 1878806"/>
              <a:gd name="connsiteX14" fmla="*/ 1321593 w 3193256"/>
              <a:gd name="connsiteY14" fmla="*/ 871538 h 1878806"/>
              <a:gd name="connsiteX15" fmla="*/ 1707356 w 3193256"/>
              <a:gd name="connsiteY15" fmla="*/ 635794 h 1878806"/>
              <a:gd name="connsiteX16" fmla="*/ 1878806 w 3193256"/>
              <a:gd name="connsiteY16" fmla="*/ 564356 h 1878806"/>
              <a:gd name="connsiteX17" fmla="*/ 2271712 w 3193256"/>
              <a:gd name="connsiteY17" fmla="*/ 421481 h 1878806"/>
              <a:gd name="connsiteX18" fmla="*/ 2443162 w 3193256"/>
              <a:gd name="connsiteY18" fmla="*/ 328613 h 1878806"/>
              <a:gd name="connsiteX19" fmla="*/ 2586037 w 3193256"/>
              <a:gd name="connsiteY19" fmla="*/ 271463 h 1878806"/>
              <a:gd name="connsiteX20" fmla="*/ 2764631 w 3193256"/>
              <a:gd name="connsiteY20" fmla="*/ 178594 h 1878806"/>
              <a:gd name="connsiteX21" fmla="*/ 2893218 w 3193256"/>
              <a:gd name="connsiteY21" fmla="*/ 121444 h 1878806"/>
              <a:gd name="connsiteX22" fmla="*/ 3014662 w 3193256"/>
              <a:gd name="connsiteY22" fmla="*/ 78581 h 1878806"/>
              <a:gd name="connsiteX23" fmla="*/ 3107531 w 3193256"/>
              <a:gd name="connsiteY23" fmla="*/ 42863 h 1878806"/>
              <a:gd name="connsiteX24" fmla="*/ 3128962 w 3193256"/>
              <a:gd name="connsiteY24" fmla="*/ 28575 h 1878806"/>
              <a:gd name="connsiteX25" fmla="*/ 3193256 w 3193256"/>
              <a:gd name="connsiteY25" fmla="*/ 0 h 1878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193256" h="1878806">
                <a:moveTo>
                  <a:pt x="0" y="1878806"/>
                </a:moveTo>
                <a:cubicBezTo>
                  <a:pt x="11906" y="1876425"/>
                  <a:pt x="25697" y="1878519"/>
                  <a:pt x="35718" y="1871663"/>
                </a:cubicBezTo>
                <a:cubicBezTo>
                  <a:pt x="96878" y="1829817"/>
                  <a:pt x="125814" y="1801542"/>
                  <a:pt x="164306" y="1750219"/>
                </a:cubicBezTo>
                <a:cubicBezTo>
                  <a:pt x="176597" y="1733832"/>
                  <a:pt x="187054" y="1716067"/>
                  <a:pt x="200025" y="1700213"/>
                </a:cubicBezTo>
                <a:cubicBezTo>
                  <a:pt x="208555" y="1689788"/>
                  <a:pt x="220518" y="1682414"/>
                  <a:pt x="228600" y="1671638"/>
                </a:cubicBezTo>
                <a:cubicBezTo>
                  <a:pt x="242079" y="1653666"/>
                  <a:pt x="251591" y="1633000"/>
                  <a:pt x="264318" y="1614488"/>
                </a:cubicBezTo>
                <a:cubicBezTo>
                  <a:pt x="287465" y="1580820"/>
                  <a:pt x="328604" y="1528771"/>
                  <a:pt x="357187" y="1500188"/>
                </a:cubicBezTo>
                <a:cubicBezTo>
                  <a:pt x="463235" y="1394140"/>
                  <a:pt x="516054" y="1363263"/>
                  <a:pt x="657225" y="1264444"/>
                </a:cubicBezTo>
                <a:cubicBezTo>
                  <a:pt x="682660" y="1246639"/>
                  <a:pt x="709364" y="1230710"/>
                  <a:pt x="735806" y="1214438"/>
                </a:cubicBezTo>
                <a:cubicBezTo>
                  <a:pt x="771282" y="1192607"/>
                  <a:pt x="809638" y="1175137"/>
                  <a:pt x="842962" y="1150144"/>
                </a:cubicBezTo>
                <a:cubicBezTo>
                  <a:pt x="862012" y="1135856"/>
                  <a:pt x="879919" y="1119902"/>
                  <a:pt x="900112" y="1107281"/>
                </a:cubicBezTo>
                <a:cubicBezTo>
                  <a:pt x="918173" y="1095993"/>
                  <a:pt x="938770" y="1089273"/>
                  <a:pt x="957262" y="1078706"/>
                </a:cubicBezTo>
                <a:cubicBezTo>
                  <a:pt x="988821" y="1060672"/>
                  <a:pt x="1019709" y="1041447"/>
                  <a:pt x="1050131" y="1021556"/>
                </a:cubicBezTo>
                <a:cubicBezTo>
                  <a:pt x="1081644" y="1000952"/>
                  <a:pt x="1110046" y="975474"/>
                  <a:pt x="1143000" y="957263"/>
                </a:cubicBezTo>
                <a:cubicBezTo>
                  <a:pt x="1200796" y="925323"/>
                  <a:pt x="1268343" y="910588"/>
                  <a:pt x="1321593" y="871538"/>
                </a:cubicBezTo>
                <a:cubicBezTo>
                  <a:pt x="1453387" y="774889"/>
                  <a:pt x="1537844" y="706424"/>
                  <a:pt x="1707356" y="635794"/>
                </a:cubicBezTo>
                <a:cubicBezTo>
                  <a:pt x="1764506" y="611981"/>
                  <a:pt x="1820880" y="586215"/>
                  <a:pt x="1878806" y="564356"/>
                </a:cubicBezTo>
                <a:cubicBezTo>
                  <a:pt x="2116479" y="474668"/>
                  <a:pt x="2047044" y="516078"/>
                  <a:pt x="2271712" y="421481"/>
                </a:cubicBezTo>
                <a:cubicBezTo>
                  <a:pt x="2459078" y="342590"/>
                  <a:pt x="2255232" y="416705"/>
                  <a:pt x="2443162" y="328613"/>
                </a:cubicBezTo>
                <a:cubicBezTo>
                  <a:pt x="2489606" y="306842"/>
                  <a:pt x="2541502" y="296912"/>
                  <a:pt x="2586037" y="271463"/>
                </a:cubicBezTo>
                <a:cubicBezTo>
                  <a:pt x="2745471" y="180358"/>
                  <a:pt x="2625288" y="244949"/>
                  <a:pt x="2764631" y="178594"/>
                </a:cubicBezTo>
                <a:cubicBezTo>
                  <a:pt x="2837880" y="143713"/>
                  <a:pt x="2823662" y="144629"/>
                  <a:pt x="2893218" y="121444"/>
                </a:cubicBezTo>
                <a:cubicBezTo>
                  <a:pt x="3069255" y="62766"/>
                  <a:pt x="2878176" y="133175"/>
                  <a:pt x="3014662" y="78581"/>
                </a:cubicBezTo>
                <a:cubicBezTo>
                  <a:pt x="3045457" y="66263"/>
                  <a:pt x="3079935" y="61261"/>
                  <a:pt x="3107531" y="42863"/>
                </a:cubicBezTo>
                <a:cubicBezTo>
                  <a:pt x="3114675" y="38100"/>
                  <a:pt x="3120990" y="31764"/>
                  <a:pt x="3128962" y="28575"/>
                </a:cubicBezTo>
                <a:cubicBezTo>
                  <a:pt x="3196204" y="1678"/>
                  <a:pt x="3162529" y="30727"/>
                  <a:pt x="319325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08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Linear regression model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C79327-E112-EA15-20C3-04D77B5DFD7E}"/>
              </a:ext>
            </a:extLst>
          </p:cNvPr>
          <p:cNvSpPr txBox="1"/>
          <p:nvPr/>
        </p:nvSpPr>
        <p:spPr>
          <a:xfrm>
            <a:off x="1479397" y="1365272"/>
            <a:ext cx="4107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00B0F0"/>
                </a:solidFill>
              </a:rPr>
              <a:t>Uni</a:t>
            </a:r>
            <a:r>
              <a:rPr lang="en-US" altLang="ko-KR" sz="1800" b="1" dirty="0">
                <a:solidFill>
                  <a:srgbClr val="92D050"/>
                </a:solidFill>
              </a:rPr>
              <a:t>variate</a:t>
            </a:r>
            <a:r>
              <a:rPr lang="en-US" altLang="ko-KR" sz="1800" b="1" dirty="0"/>
              <a:t> linear regression</a:t>
            </a:r>
          </a:p>
          <a:p>
            <a:endParaRPr lang="en-US" altLang="ko-KR" sz="1800" dirty="0"/>
          </a:p>
          <a:p>
            <a:r>
              <a:rPr lang="en-US" altLang="ko-KR" sz="1800" dirty="0"/>
              <a:t>=&gt; Linear regression with one variable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E858B3-A294-1F8B-9018-A59F74C9C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161" y="2721768"/>
            <a:ext cx="3709891" cy="1913579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B38BFE9-1D8D-4479-5E7B-7A68A4130137}"/>
              </a:ext>
            </a:extLst>
          </p:cNvPr>
          <p:cNvCxnSpPr>
            <a:cxnSpLocks/>
          </p:cNvCxnSpPr>
          <p:nvPr/>
        </p:nvCxnSpPr>
        <p:spPr>
          <a:xfrm flipV="1">
            <a:off x="2414587" y="3136107"/>
            <a:ext cx="2543176" cy="93323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E3DFB1-D338-B01D-4086-5CFA63530110}"/>
              </a:ext>
            </a:extLst>
          </p:cNvPr>
          <p:cNvSpPr txBox="1"/>
          <p:nvPr/>
        </p:nvSpPr>
        <p:spPr>
          <a:xfrm>
            <a:off x="5415892" y="3136107"/>
            <a:ext cx="3382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f(x) = ax + b</a:t>
            </a:r>
            <a:endParaRPr lang="ko-KR" altLang="en-US" sz="20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9BD375D-D5B2-6564-569A-FB9C143357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282" y="3747747"/>
            <a:ext cx="2721204" cy="4599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A1DC362-A1F8-E83B-0397-5BC69F4CA5B0}"/>
              </a:ext>
            </a:extLst>
          </p:cNvPr>
          <p:cNvSpPr txBox="1"/>
          <p:nvPr/>
        </p:nvSpPr>
        <p:spPr>
          <a:xfrm>
            <a:off x="5415892" y="2683748"/>
            <a:ext cx="3382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x</a:t>
            </a:r>
            <a:r>
              <a:rPr lang="ko-KR" altLang="en-US" sz="2000" b="1" dirty="0"/>
              <a:t>를 이용해 </a:t>
            </a:r>
            <a:r>
              <a:rPr lang="en-US" altLang="ko-KR" sz="2000" b="1" dirty="0"/>
              <a:t>y</a:t>
            </a:r>
            <a:r>
              <a:rPr lang="ko-KR" altLang="en-US" sz="2000" b="1" dirty="0"/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781075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Linear regression model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DB35FE5-FBF1-6730-33CF-1EB0338741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471613"/>
            <a:ext cx="7642207" cy="284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9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Cost function formula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858BF0-CA18-3EC0-94F3-2E774E6D2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804" y="1071349"/>
            <a:ext cx="2844890" cy="3345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052E4C-FE97-E52E-6CD3-837BB35DD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707481"/>
            <a:ext cx="4232728" cy="1777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F4B9F83-216C-7F6B-EAC7-7744FE4534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164" y="1620151"/>
            <a:ext cx="3771900" cy="65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65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Cost function formula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D22DF73-9CB7-7B5F-DDF5-CF4D5D494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107" y="1135856"/>
            <a:ext cx="6781823" cy="331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492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Cost function formula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2F02C9-44A1-A94B-74B1-AAD4D0585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956" y="1177378"/>
            <a:ext cx="6096200" cy="358972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F8AFA5F-4A9F-8F96-E0E4-030A04F2D828}"/>
              </a:ext>
            </a:extLst>
          </p:cNvPr>
          <p:cNvSpPr/>
          <p:nvPr/>
        </p:nvSpPr>
        <p:spPr>
          <a:xfrm>
            <a:off x="6815137" y="1100138"/>
            <a:ext cx="1507331" cy="5857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664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End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F8AFA5F-4A9F-8F96-E0E4-030A04F2D828}"/>
              </a:ext>
            </a:extLst>
          </p:cNvPr>
          <p:cNvSpPr/>
          <p:nvPr/>
        </p:nvSpPr>
        <p:spPr>
          <a:xfrm>
            <a:off x="6815137" y="1100138"/>
            <a:ext cx="1507331" cy="5857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843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</a:t>
            </a:r>
            <a:r>
              <a:rPr lang="en-US" altLang="ko" dirty="0"/>
              <a:t> </a:t>
            </a:r>
            <a:r>
              <a:rPr lang="ko-KR" altLang="en-US" dirty="0" err="1"/>
              <a:t>고가연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임태인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김명빈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 </a:t>
            </a:r>
            <a:r>
              <a:rPr lang="ko-KR" altLang="en-US" dirty="0" err="1"/>
              <a:t>오규안</a:t>
            </a:r>
            <a:endParaRPr dirty="0"/>
          </a:p>
        </p:txBody>
      </p:sp>
      <p:pic>
        <p:nvPicPr>
          <p:cNvPr id="3" name="그림 2" descr="텍스트, 모니터, 전자제품, 디스플레이이(가) 표시된 사진&#10;&#10;자동 생성된 설명">
            <a:extLst>
              <a:ext uri="{FF2B5EF4-FFF2-40B4-BE49-F238E27FC236}">
                <a16:creationId xmlns:a16="http://schemas.microsoft.com/office/drawing/2014/main" id="{C5A6972C-15FC-92A5-4D88-DC91EE8B41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57" t="4770" r="13659" b="7642"/>
          <a:stretch/>
        </p:blipFill>
        <p:spPr>
          <a:xfrm>
            <a:off x="1599250" y="1262100"/>
            <a:ext cx="4296587" cy="28118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94E00E-93D0-3C49-315D-412B9850A517}"/>
              </a:ext>
            </a:extLst>
          </p:cNvPr>
          <p:cNvSpPr txBox="1"/>
          <p:nvPr/>
        </p:nvSpPr>
        <p:spPr>
          <a:xfrm>
            <a:off x="1479395" y="1055649"/>
            <a:ext cx="56871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주차 학습내용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- Supervised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Learning</a:t>
            </a:r>
          </a:p>
          <a:p>
            <a:endParaRPr lang="en-US" altLang="ko-KR" sz="1800" b="1" dirty="0"/>
          </a:p>
          <a:p>
            <a:r>
              <a:rPr lang="en-US" altLang="ko-KR" sz="1800" b="1" dirty="0"/>
              <a:t>- Unsupervised Learning</a:t>
            </a:r>
          </a:p>
          <a:p>
            <a:endParaRPr lang="en-US" altLang="ko-KR" sz="1800" b="1" dirty="0"/>
          </a:p>
          <a:p>
            <a:endParaRPr lang="en-US" altLang="ko-KR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dirty="0"/>
              <a:t>3</a:t>
            </a:r>
            <a:r>
              <a:rPr lang="ko-KR" altLang="en-US" sz="1800" b="1" dirty="0"/>
              <a:t>주차 학습내용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- Regression Model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Supervised Learning /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 학습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CDAC1B-6ABD-96BE-9689-A5DE2DF96D00}"/>
              </a:ext>
            </a:extLst>
          </p:cNvPr>
          <p:cNvSpPr txBox="1"/>
          <p:nvPr/>
        </p:nvSpPr>
        <p:spPr>
          <a:xfrm>
            <a:off x="2223547" y="1762328"/>
            <a:ext cx="2515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주어진 정답을</a:t>
            </a:r>
            <a:r>
              <a:rPr lang="en-US" altLang="ko-KR" dirty="0"/>
              <a:t> </a:t>
            </a:r>
            <a:r>
              <a:rPr lang="ko-KR" altLang="en-US" dirty="0"/>
              <a:t>바탕으로 학습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1CFDD292-B39D-4D21-2082-923A374CC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368318"/>
              </p:ext>
            </p:extLst>
          </p:nvPr>
        </p:nvGraphicFramePr>
        <p:xfrm>
          <a:off x="1408975" y="2462050"/>
          <a:ext cx="4144332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85622">
                  <a:extLst>
                    <a:ext uri="{9D8B030D-6E8A-4147-A177-3AD203B41FA5}">
                      <a16:colId xmlns:a16="http://schemas.microsoft.com/office/drawing/2014/main" val="3258417435"/>
                    </a:ext>
                  </a:extLst>
                </a:gridCol>
                <a:gridCol w="452438">
                  <a:extLst>
                    <a:ext uri="{9D8B030D-6E8A-4147-A177-3AD203B41FA5}">
                      <a16:colId xmlns:a16="http://schemas.microsoft.com/office/drawing/2014/main" val="2869839036"/>
                    </a:ext>
                  </a:extLst>
                </a:gridCol>
                <a:gridCol w="1906272">
                  <a:extLst>
                    <a:ext uri="{9D8B030D-6E8A-4147-A177-3AD203B41FA5}">
                      <a16:colId xmlns:a16="http://schemas.microsoft.com/office/drawing/2014/main" val="1770379729"/>
                    </a:ext>
                  </a:extLst>
                </a:gridCol>
              </a:tblGrid>
              <a:tr h="244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Input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/>
                        <a:t>- &gt;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Output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277645"/>
                  </a:ext>
                </a:extLst>
              </a:tr>
              <a:tr h="244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X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Y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427731"/>
                  </a:ext>
                </a:extLst>
              </a:tr>
              <a:tr h="244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/>
                        <a:t>입력값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레이블</a:t>
                      </a:r>
                      <a:r>
                        <a:rPr lang="en-US" altLang="ko-KR" sz="1600" b="1" dirty="0"/>
                        <a:t>(label)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78585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13DBEE3-71F3-C571-41C2-C01FA5F4C77D}"/>
              </a:ext>
            </a:extLst>
          </p:cNvPr>
          <p:cNvSpPr txBox="1"/>
          <p:nvPr/>
        </p:nvSpPr>
        <p:spPr>
          <a:xfrm>
            <a:off x="6043962" y="1261721"/>
            <a:ext cx="28026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Regression</a:t>
            </a:r>
          </a:p>
          <a:p>
            <a:r>
              <a:rPr lang="en-US" altLang="ko-KR" sz="2000" dirty="0"/>
              <a:t>: </a:t>
            </a:r>
            <a:r>
              <a:rPr lang="en-US" altLang="ko-KR" sz="2000" b="1" dirty="0">
                <a:solidFill>
                  <a:srgbClr val="00B0F0"/>
                </a:solidFill>
              </a:rPr>
              <a:t>predict a number</a:t>
            </a:r>
            <a:r>
              <a:rPr lang="ko-KR" altLang="en-US" sz="2000" b="1" dirty="0">
                <a:solidFill>
                  <a:srgbClr val="00B0F0"/>
                </a:solidFill>
              </a:rPr>
              <a:t> </a:t>
            </a:r>
            <a:r>
              <a:rPr lang="en-US" altLang="ko-KR" sz="2000" dirty="0"/>
              <a:t>infinitely</a:t>
            </a:r>
            <a:r>
              <a:rPr lang="ko-KR" altLang="en-US" sz="2000" dirty="0"/>
              <a:t> </a:t>
            </a:r>
            <a:r>
              <a:rPr lang="en-US" altLang="ko-KR" sz="2000" dirty="0"/>
              <a:t>many</a:t>
            </a:r>
            <a:r>
              <a:rPr lang="ko-KR" altLang="en-US" sz="2000" dirty="0"/>
              <a:t> </a:t>
            </a:r>
            <a:r>
              <a:rPr lang="en-US" altLang="ko-KR" sz="2000" dirty="0"/>
              <a:t>possible</a:t>
            </a:r>
            <a:r>
              <a:rPr lang="ko-KR" altLang="en-US" sz="2000" dirty="0"/>
              <a:t> </a:t>
            </a:r>
            <a:r>
              <a:rPr lang="en-US" altLang="ko-KR" sz="2000" dirty="0"/>
              <a:t>outputs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06CD71-3A9C-5886-192D-8A0693A9F20D}"/>
              </a:ext>
            </a:extLst>
          </p:cNvPr>
          <p:cNvSpPr txBox="1"/>
          <p:nvPr/>
        </p:nvSpPr>
        <p:spPr>
          <a:xfrm>
            <a:off x="6043962" y="3653694"/>
            <a:ext cx="28026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C00000"/>
                </a:solidFill>
              </a:rPr>
              <a:t>Classification</a:t>
            </a:r>
          </a:p>
          <a:p>
            <a:r>
              <a:rPr lang="en-US" altLang="ko-KR" sz="2000" dirty="0"/>
              <a:t>: </a:t>
            </a:r>
            <a:r>
              <a:rPr lang="en-US" altLang="ko-KR" sz="2000" b="1" dirty="0">
                <a:solidFill>
                  <a:srgbClr val="FFC000"/>
                </a:solidFill>
              </a:rPr>
              <a:t>predict categories</a:t>
            </a:r>
            <a:endParaRPr lang="ko-KR" altLang="en-US" sz="20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Supervised Learning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 descr="Deep Learning Model Development for Visual Inspection System in  Manufacturing">
            <a:extLst>
              <a:ext uri="{FF2B5EF4-FFF2-40B4-BE49-F238E27FC236}">
                <a16:creationId xmlns:a16="http://schemas.microsoft.com/office/drawing/2014/main" id="{8B85298A-8FFB-8C65-42A4-E8CB0ACD5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6" y="1055550"/>
            <a:ext cx="4300538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obots that can sort recycling | MIT News | Massachusetts Institute of  Technology">
            <a:extLst>
              <a:ext uri="{FF2B5EF4-FFF2-40B4-BE49-F238E27FC236}">
                <a16:creationId xmlns:a16="http://schemas.microsoft.com/office/drawing/2014/main" id="{F2F2D9C0-9698-D071-7253-D5A10F97D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6056" y="2918662"/>
            <a:ext cx="3337943" cy="222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373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Supervised Learning - Regression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225DEC3-89E8-4585-9598-61D0F7E43BE5}"/>
              </a:ext>
            </a:extLst>
          </p:cNvPr>
          <p:cNvGrpSpPr/>
          <p:nvPr/>
        </p:nvGrpSpPr>
        <p:grpSpPr>
          <a:xfrm>
            <a:off x="1605784" y="1566566"/>
            <a:ext cx="6713014" cy="3128784"/>
            <a:chOff x="1531443" y="1142820"/>
            <a:chExt cx="6713014" cy="312878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C2AF223-0516-0141-C3EB-8ACD89945A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504" t="16437" r="20082" b="24489"/>
            <a:stretch/>
          </p:blipFill>
          <p:spPr>
            <a:xfrm>
              <a:off x="1531443" y="1142820"/>
              <a:ext cx="6713014" cy="3038476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C242E3A-EA3B-70FE-0383-496AC5D706FF}"/>
                </a:ext>
              </a:extLst>
            </p:cNvPr>
            <p:cNvSpPr/>
            <p:nvPr/>
          </p:nvSpPr>
          <p:spPr>
            <a:xfrm>
              <a:off x="4572000" y="3360234"/>
              <a:ext cx="364273" cy="6404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8017E0-7E38-4443-10D7-B7BDBFF6C1B4}"/>
                </a:ext>
              </a:extLst>
            </p:cNvPr>
            <p:cNvSpPr/>
            <p:nvPr/>
          </p:nvSpPr>
          <p:spPr>
            <a:xfrm>
              <a:off x="4389863" y="3632062"/>
              <a:ext cx="364273" cy="6395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57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Supervised Learning - Classification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1FDE15-F0E2-E290-6771-0B03A8006B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269" t="25005" r="26910" b="20939"/>
          <a:stretch/>
        </p:blipFill>
        <p:spPr>
          <a:xfrm>
            <a:off x="6318080" y="1464526"/>
            <a:ext cx="2653045" cy="23851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2A69117-E509-AE19-594D-AA8743D09B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73" t="21232" r="21789" b="30927"/>
          <a:stretch/>
        </p:blipFill>
        <p:spPr>
          <a:xfrm>
            <a:off x="1408975" y="1965349"/>
            <a:ext cx="4188937" cy="161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61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Supervised Learning - Classification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B76BE46-D09D-802C-041B-5B13568B6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5" y="1553735"/>
            <a:ext cx="7057318" cy="248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385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Unsupervised Learning /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비지도학습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43B6CE-B5DD-332A-114D-905F47914EB5}"/>
              </a:ext>
            </a:extLst>
          </p:cNvPr>
          <p:cNvSpPr txBox="1"/>
          <p:nvPr/>
        </p:nvSpPr>
        <p:spPr>
          <a:xfrm>
            <a:off x="1486829" y="1046365"/>
            <a:ext cx="28695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주어진 정답이 없는 데이터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A861B-18D1-22BB-7A4B-7DAEA5390593}"/>
              </a:ext>
            </a:extLst>
          </p:cNvPr>
          <p:cNvSpPr txBox="1"/>
          <p:nvPr/>
        </p:nvSpPr>
        <p:spPr>
          <a:xfrm>
            <a:off x="1486829" y="1525125"/>
            <a:ext cx="3382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Find </a:t>
            </a:r>
            <a:r>
              <a:rPr lang="en-US" altLang="ko-KR" sz="2000" b="1" dirty="0">
                <a:solidFill>
                  <a:srgbClr val="00B050"/>
                </a:solidFill>
              </a:rPr>
              <a:t>structure</a:t>
            </a:r>
            <a:r>
              <a:rPr lang="en-US" altLang="ko-KR" sz="2000" b="1" dirty="0"/>
              <a:t> </a:t>
            </a:r>
            <a:r>
              <a:rPr lang="en-US" altLang="ko-KR" sz="2000" dirty="0"/>
              <a:t>in the data</a:t>
            </a:r>
            <a:endParaRPr lang="ko-KR" alt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C7B7C2-C8FC-7D6B-ADEB-D3D44AC39B47}"/>
              </a:ext>
            </a:extLst>
          </p:cNvPr>
          <p:cNvSpPr txBox="1"/>
          <p:nvPr/>
        </p:nvSpPr>
        <p:spPr>
          <a:xfrm>
            <a:off x="1479397" y="2215379"/>
            <a:ext cx="2720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/>
              <a:t>Clustering</a:t>
            </a:r>
          </a:p>
          <a:p>
            <a:endParaRPr lang="en-US" altLang="ko-KR" sz="1800" dirty="0"/>
          </a:p>
          <a:p>
            <a:endParaRPr lang="en-US" altLang="ko-KR" sz="1800" dirty="0"/>
          </a:p>
          <a:p>
            <a:r>
              <a:rPr lang="en-US" altLang="ko-KR" sz="1800" dirty="0"/>
              <a:t>Group similar data</a:t>
            </a:r>
            <a:r>
              <a:rPr lang="ko-KR" altLang="en-US" sz="1800" dirty="0"/>
              <a:t> </a:t>
            </a:r>
            <a:r>
              <a:rPr lang="en-US" altLang="ko-KR" sz="1800" dirty="0"/>
              <a:t>points</a:t>
            </a:r>
            <a:r>
              <a:rPr lang="ko-KR" altLang="en-US" sz="1800" dirty="0"/>
              <a:t> </a:t>
            </a:r>
            <a:r>
              <a:rPr lang="en-US" altLang="ko-KR" sz="1800" dirty="0"/>
              <a:t>together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44CC87-157B-5079-B6D7-C133974B2F21}"/>
              </a:ext>
            </a:extLst>
          </p:cNvPr>
          <p:cNvSpPr txBox="1"/>
          <p:nvPr/>
        </p:nvSpPr>
        <p:spPr>
          <a:xfrm>
            <a:off x="3720791" y="2215379"/>
            <a:ext cx="2720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/>
              <a:t>Anomaly detection</a:t>
            </a:r>
          </a:p>
          <a:p>
            <a:endParaRPr lang="en-US" altLang="ko-KR" sz="1800" dirty="0"/>
          </a:p>
          <a:p>
            <a:endParaRPr lang="en-US" altLang="ko-KR" sz="1800" dirty="0"/>
          </a:p>
          <a:p>
            <a:r>
              <a:rPr lang="en-US" altLang="ko-KR" sz="1800" dirty="0"/>
              <a:t>Find unusual data points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5E2503-5DC8-4ABC-960E-04458DF31BA0}"/>
              </a:ext>
            </a:extLst>
          </p:cNvPr>
          <p:cNvSpPr txBox="1"/>
          <p:nvPr/>
        </p:nvSpPr>
        <p:spPr>
          <a:xfrm>
            <a:off x="6542050" y="2215379"/>
            <a:ext cx="23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/>
              <a:t>Dimensionality reduction</a:t>
            </a:r>
          </a:p>
          <a:p>
            <a:endParaRPr lang="en-US" altLang="ko-KR" sz="1800" dirty="0"/>
          </a:p>
          <a:p>
            <a:r>
              <a:rPr lang="en-US" altLang="ko-KR" sz="1800" dirty="0"/>
              <a:t>Compress data using fewer numbers</a:t>
            </a:r>
          </a:p>
        </p:txBody>
      </p:sp>
    </p:spTree>
    <p:extLst>
      <p:ext uri="{BB962C8B-B14F-4D97-AF65-F5344CB8AC3E}">
        <p14:creationId xmlns:p14="http://schemas.microsoft.com/office/powerpoint/2010/main" val="39678538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193</Words>
  <Application>Microsoft Office PowerPoint</Application>
  <PresentationFormat>화면 슬라이드 쇼(16:9)</PresentationFormat>
  <Paragraphs>74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임태인</cp:lastModifiedBy>
  <cp:revision>44</cp:revision>
  <dcterms:modified xsi:type="dcterms:W3CDTF">2023-03-27T02:06:47Z</dcterms:modified>
</cp:coreProperties>
</file>